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5" r:id="rId3"/>
    <p:sldId id="268" r:id="rId4"/>
    <p:sldId id="261" r:id="rId5"/>
    <p:sldId id="262" r:id="rId6"/>
    <p:sldId id="263" r:id="rId7"/>
    <p:sldId id="264" r:id="rId8"/>
    <p:sldId id="266" r:id="rId9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E995-3247-4AD8-9D26-8F2DC860DED7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41FA8-CC4E-4344-A19A-D19EC6848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052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E995-3247-4AD8-9D26-8F2DC860DED7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41FA8-CC4E-4344-A19A-D19EC6848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215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E995-3247-4AD8-9D26-8F2DC860DED7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41FA8-CC4E-4344-A19A-D19EC6848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415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E995-3247-4AD8-9D26-8F2DC860DED7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41FA8-CC4E-4344-A19A-D19EC6848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69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E995-3247-4AD8-9D26-8F2DC860DED7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41FA8-CC4E-4344-A19A-D19EC6848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535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E995-3247-4AD8-9D26-8F2DC860DED7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41FA8-CC4E-4344-A19A-D19EC6848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84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E995-3247-4AD8-9D26-8F2DC860DED7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41FA8-CC4E-4344-A19A-D19EC6848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25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E995-3247-4AD8-9D26-8F2DC860DED7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41FA8-CC4E-4344-A19A-D19EC6848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41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E995-3247-4AD8-9D26-8F2DC860DED7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41FA8-CC4E-4344-A19A-D19EC6848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497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E995-3247-4AD8-9D26-8F2DC860DED7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41FA8-CC4E-4344-A19A-D19EC6848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06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E995-3247-4AD8-9D26-8F2DC860DED7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41FA8-CC4E-4344-A19A-D19EC6848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204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DE995-3247-4AD8-9D26-8F2DC860DED7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41FA8-CC4E-4344-A19A-D19EC6848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939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/>
              <a:t>San Diego Unified</a:t>
            </a:r>
            <a:br>
              <a:rPr lang="en-US" sz="2800" b="1" dirty="0"/>
            </a:br>
            <a:r>
              <a:rPr lang="en-US" sz="2400" b="1" i="1" dirty="0"/>
              <a:t>Computer Science for Every Student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CaVE</a:t>
            </a:r>
            <a:r>
              <a:rPr lang="en-US" sz="2400" b="1" dirty="0"/>
              <a:t> Grant</a:t>
            </a:r>
            <a:br>
              <a:rPr lang="en-US" sz="2400" b="1" dirty="0"/>
            </a:br>
            <a:r>
              <a:rPr lang="en-US" sz="2400" b="1" dirty="0"/>
              <a:t>October 2016</a:t>
            </a:r>
            <a:br>
              <a:rPr lang="en-US" sz="2400" dirty="0"/>
            </a:br>
            <a:r>
              <a:rPr lang="en-US" dirty="0"/>
              <a:t>     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600200"/>
            <a:ext cx="2456222" cy="3276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268191"/>
            <a:ext cx="2057400" cy="15898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92" y="5181601"/>
            <a:ext cx="1529977" cy="1524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743200"/>
            <a:ext cx="3496949" cy="196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794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Implement goal with strategic planning in the following areas: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800" dirty="0"/>
              <a:t>Pathways</a:t>
            </a:r>
          </a:p>
          <a:p>
            <a:r>
              <a:rPr lang="en-US" sz="2800" dirty="0"/>
              <a:t>Professional Development</a:t>
            </a:r>
          </a:p>
          <a:p>
            <a:r>
              <a:rPr lang="en-US" sz="2800" dirty="0"/>
              <a:t>Promotion </a:t>
            </a:r>
          </a:p>
          <a:p>
            <a:r>
              <a:rPr lang="en-US" sz="2800" dirty="0"/>
              <a:t>Partnerships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011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	</a:t>
            </a:r>
            <a:r>
              <a:rPr lang="en-US" sz="3600" b="1" dirty="0"/>
              <a:t>Pathways</a:t>
            </a:r>
            <a:br>
              <a:rPr lang="en-US" sz="3600" dirty="0"/>
            </a:br>
            <a:r>
              <a:rPr lang="en-US" sz="2800" b="1" i="1" dirty="0"/>
              <a:t>From Middle School to High School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High Schools with AP CS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/>
              <a:t>2014 – 2015  - 4 schools</a:t>
            </a:r>
            <a:br>
              <a:rPr lang="en-US" sz="1600" dirty="0"/>
            </a:br>
            <a:endParaRPr lang="en-US" sz="1600" b="1" dirty="0"/>
          </a:p>
          <a:p>
            <a:pPr marL="0" indent="0">
              <a:buNone/>
            </a:pPr>
            <a:r>
              <a:rPr lang="en-US" sz="1600" b="1" dirty="0"/>
              <a:t>2015-2016 - 9 schools</a:t>
            </a:r>
            <a:br>
              <a:rPr lang="en-US" sz="1600" dirty="0"/>
            </a:br>
            <a:endParaRPr lang="en-US" sz="1600" b="1" dirty="0"/>
          </a:p>
          <a:p>
            <a:pPr marL="0" indent="0">
              <a:buNone/>
            </a:pPr>
            <a:r>
              <a:rPr lang="en-US" sz="1600" b="1" dirty="0"/>
              <a:t>2016-2017 - 10 schools</a:t>
            </a:r>
            <a:endParaRPr lang="en-US" sz="29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Courses</a:t>
            </a:r>
          </a:p>
          <a:p>
            <a:r>
              <a:rPr lang="en-US" sz="1800" i="1" dirty="0"/>
              <a:t>AP Computer Science Principles </a:t>
            </a:r>
            <a:r>
              <a:rPr lang="en-US" sz="1800" dirty="0"/>
              <a:t>in all ICT pathways</a:t>
            </a:r>
          </a:p>
          <a:p>
            <a:r>
              <a:rPr lang="en-US" sz="1800" dirty="0"/>
              <a:t>All ICT courses are UC a-g</a:t>
            </a:r>
          </a:p>
          <a:p>
            <a:r>
              <a:rPr lang="en-US" sz="1800" dirty="0"/>
              <a:t>Articulated credit – Foundations of IT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Middle Schools with Coding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/>
              <a:t>2014 – 2015</a:t>
            </a:r>
            <a:r>
              <a:rPr lang="en-US" sz="1600" dirty="0"/>
              <a:t> - </a:t>
            </a:r>
            <a:r>
              <a:rPr lang="en-US" sz="1600" b="1" dirty="0"/>
              <a:t>No schools</a:t>
            </a:r>
            <a:br>
              <a:rPr lang="en-US" sz="1600" dirty="0"/>
            </a:br>
            <a:endParaRPr lang="en-US" sz="1600" b="1" dirty="0"/>
          </a:p>
          <a:p>
            <a:pPr marL="0" indent="0">
              <a:buNone/>
            </a:pPr>
            <a:r>
              <a:rPr lang="en-US" sz="1600" b="1" dirty="0"/>
              <a:t>2015-2016 - 2 schools </a:t>
            </a:r>
            <a:br>
              <a:rPr lang="en-US" sz="1600" dirty="0"/>
            </a:br>
            <a:endParaRPr lang="en-US" sz="1600" b="1" dirty="0"/>
          </a:p>
          <a:p>
            <a:pPr marL="0" indent="0">
              <a:buNone/>
            </a:pPr>
            <a:r>
              <a:rPr lang="en-US" sz="1600" b="1" dirty="0"/>
              <a:t>2016-2017 - 5 schools</a:t>
            </a:r>
          </a:p>
          <a:p>
            <a:pPr marL="0" indent="0">
              <a:buNone/>
            </a:pPr>
            <a:endParaRPr lang="en-US" sz="1600" b="1" i="1" dirty="0"/>
          </a:p>
          <a:p>
            <a:pPr marL="0" indent="0">
              <a:buNone/>
            </a:pPr>
            <a:r>
              <a:rPr lang="en-US" sz="2000" b="1" dirty="0"/>
              <a:t>Courses</a:t>
            </a:r>
            <a:br>
              <a:rPr lang="en-US" sz="1600" b="1" i="1" dirty="0"/>
            </a:br>
            <a:r>
              <a:rPr lang="en-US" sz="1600" dirty="0"/>
              <a:t>New pilot </a:t>
            </a:r>
            <a:r>
              <a:rPr lang="en-US" sz="1600" i="1" dirty="0"/>
              <a:t>Intro to Coding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96841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/>
              <a:t>Professional Development</a:t>
            </a:r>
            <a:br>
              <a:rPr lang="en-US" sz="3100" b="1" dirty="0"/>
            </a:br>
            <a:r>
              <a:rPr lang="en-US" sz="2200" b="1" i="1" dirty="0" err="1"/>
              <a:t>Gamify</a:t>
            </a:r>
            <a:r>
              <a:rPr lang="en-US" sz="2200" b="1" i="1" dirty="0"/>
              <a:t> It – Make it Social – </a:t>
            </a:r>
            <a:r>
              <a:rPr lang="en-US" sz="2200" b="1" i="1" dirty="0" err="1"/>
              <a:t>Storify</a:t>
            </a:r>
            <a:r>
              <a:rPr lang="en-US" sz="2200" b="1" i="1" dirty="0"/>
              <a:t> It</a:t>
            </a:r>
            <a:br>
              <a:rPr lang="en-US" sz="2200" b="1" i="1" dirty="0"/>
            </a:br>
            <a:endParaRPr lang="en-US" sz="2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Hands-on Virtual Reality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76400"/>
            <a:ext cx="4041775" cy="639762"/>
          </a:xfrm>
        </p:spPr>
        <p:txBody>
          <a:bodyPr>
            <a:normAutofit fontScale="25000" lnSpcReduction="20000"/>
          </a:bodyPr>
          <a:lstStyle/>
          <a:p>
            <a:endParaRPr lang="en-US" sz="7400" dirty="0"/>
          </a:p>
          <a:p>
            <a:endParaRPr lang="en-US" sz="7400" dirty="0"/>
          </a:p>
          <a:p>
            <a:endParaRPr lang="en-US" sz="7400" dirty="0"/>
          </a:p>
          <a:p>
            <a:br>
              <a:rPr lang="en-US" sz="7400" dirty="0"/>
            </a:br>
            <a:br>
              <a:rPr lang="en-US" sz="7400" dirty="0"/>
            </a:br>
            <a:br>
              <a:rPr lang="en-US" sz="7400" dirty="0"/>
            </a:br>
            <a:r>
              <a:rPr lang="en-US" sz="7400" dirty="0"/>
              <a:t>San Diego Writing Project</a:t>
            </a:r>
            <a:br>
              <a:rPr lang="en-US" sz="7400" dirty="0"/>
            </a:br>
            <a:r>
              <a:rPr lang="en-US" sz="7400" dirty="0"/>
              <a:t>AP Explore Task</a:t>
            </a:r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2715046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Promotion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District</a:t>
            </a:r>
          </a:p>
          <a:p>
            <a:pPr lvl="1"/>
            <a:r>
              <a:rPr lang="en-US" sz="2400" dirty="0"/>
              <a:t>Administrators</a:t>
            </a:r>
          </a:p>
          <a:p>
            <a:pPr lvl="1"/>
            <a:r>
              <a:rPr lang="en-US" sz="2400" dirty="0"/>
              <a:t>Counselors</a:t>
            </a:r>
          </a:p>
          <a:p>
            <a:pPr lvl="1"/>
            <a:r>
              <a:rPr lang="en-US" sz="2400" dirty="0"/>
              <a:t>Parents</a:t>
            </a:r>
          </a:p>
          <a:p>
            <a:pPr lvl="1"/>
            <a:r>
              <a:rPr lang="en-US" sz="2400" dirty="0"/>
              <a:t>Students</a:t>
            </a:r>
          </a:p>
          <a:p>
            <a:r>
              <a:rPr lang="en-US" sz="2400" b="1" dirty="0"/>
              <a:t>Community</a:t>
            </a:r>
          </a:p>
          <a:p>
            <a:pPr lvl="1"/>
            <a:r>
              <a:rPr lang="en-US" sz="2400" dirty="0"/>
              <a:t>Hour of Code – CS Education Week</a:t>
            </a:r>
          </a:p>
          <a:p>
            <a:pPr lvl="1"/>
            <a:r>
              <a:rPr lang="en-US" sz="2400" dirty="0"/>
              <a:t>Robot Coding Competition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998" y="4038600"/>
            <a:ext cx="1915297" cy="255372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345" y="1371600"/>
            <a:ext cx="3674118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6151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Partnerships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Industry Advisory Board</a:t>
            </a:r>
            <a:br>
              <a:rPr lang="en-US" sz="2400" b="1" dirty="0"/>
            </a:br>
            <a:endParaRPr lang="en-US" sz="2400" b="1" dirty="0"/>
          </a:p>
          <a:p>
            <a:r>
              <a:rPr lang="en-US" sz="2400" b="1" dirty="0"/>
              <a:t>Junior Achievement </a:t>
            </a:r>
          </a:p>
          <a:p>
            <a:pPr lvl="1"/>
            <a:r>
              <a:rPr lang="en-US" sz="2400" dirty="0"/>
              <a:t>Guest Speakers</a:t>
            </a:r>
          </a:p>
          <a:p>
            <a:pPr lvl="1"/>
            <a:r>
              <a:rPr lang="en-US" sz="2400" dirty="0"/>
              <a:t>Field Trips</a:t>
            </a:r>
          </a:p>
          <a:p>
            <a:pPr lvl="1"/>
            <a:r>
              <a:rPr lang="en-US" sz="2400" dirty="0"/>
              <a:t>Mentors</a:t>
            </a:r>
            <a:br>
              <a:rPr lang="en-US" sz="2400" dirty="0"/>
            </a:br>
            <a:endParaRPr lang="en-US" sz="2400" dirty="0"/>
          </a:p>
          <a:p>
            <a:r>
              <a:rPr lang="en-US" sz="2400" b="1" dirty="0"/>
              <a:t>Workforce Partnership</a:t>
            </a:r>
          </a:p>
          <a:p>
            <a:pPr lvl="1"/>
            <a:r>
              <a:rPr lang="en-US" sz="2400" dirty="0"/>
              <a:t>Internships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237" y="3424237"/>
            <a:ext cx="9525" cy="95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237" y="3424237"/>
            <a:ext cx="9525" cy="95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259" y="1371600"/>
            <a:ext cx="3496912" cy="23225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735" y="3886200"/>
            <a:ext cx="3692434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403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Next Steps -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Credentialing</a:t>
            </a:r>
          </a:p>
          <a:p>
            <a:r>
              <a:rPr lang="en-US" sz="2400" b="1"/>
              <a:t>Increase </a:t>
            </a:r>
            <a:r>
              <a:rPr lang="en-US" sz="2400" b="1" dirty="0"/>
              <a:t>internships</a:t>
            </a:r>
          </a:p>
          <a:p>
            <a:r>
              <a:rPr lang="en-US" sz="2400" b="1" dirty="0"/>
              <a:t>Articulated credit for applicable ICT courses</a:t>
            </a:r>
            <a:br>
              <a:rPr lang="en-US" sz="2000" b="1" dirty="0"/>
            </a:br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009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Contact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For more information</a:t>
            </a:r>
            <a:endParaRPr lang="en-US" dirty="0"/>
          </a:p>
          <a:p>
            <a:pPr marL="0" indent="0">
              <a:buNone/>
            </a:pPr>
            <a:r>
              <a:rPr lang="en-US" sz="2000" dirty="0"/>
              <a:t>Gail Lake</a:t>
            </a:r>
          </a:p>
          <a:p>
            <a:pPr marL="0" indent="0">
              <a:buNone/>
            </a:pPr>
            <a:r>
              <a:rPr lang="en-US" sz="2000" dirty="0"/>
              <a:t>Program Specialist</a:t>
            </a:r>
            <a:br>
              <a:rPr lang="en-US" sz="2000" dirty="0"/>
            </a:br>
            <a:r>
              <a:rPr lang="en-US" sz="2000" dirty="0"/>
              <a:t>College, Career, Technical Education</a:t>
            </a:r>
          </a:p>
          <a:p>
            <a:pPr marL="0" indent="0">
              <a:buNone/>
            </a:pPr>
            <a:r>
              <a:rPr lang="en-US" sz="2000" dirty="0"/>
              <a:t>San Diego Unified</a:t>
            </a:r>
          </a:p>
          <a:p>
            <a:pPr marL="0" indent="0">
              <a:buNone/>
            </a:pPr>
            <a:r>
              <a:rPr lang="en-US" sz="2000" dirty="0"/>
              <a:t>glake@sandi.net</a:t>
            </a:r>
          </a:p>
        </p:txBody>
      </p:sp>
    </p:spTree>
    <p:extLst>
      <p:ext uri="{BB962C8B-B14F-4D97-AF65-F5344CB8AC3E}">
        <p14:creationId xmlns:p14="http://schemas.microsoft.com/office/powerpoint/2010/main" val="32930741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omputer Science Principles Professional Development 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The NSF CaVE Grant Creating a Village for Educators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San Diego Unified Computer Science for Every Student&amp;quot;&quot;/&gt;&lt;property id=&quot;20307&quot; value=&quot;258&quot;/&gt;&lt;/object&gt;&lt;object type=&quot;3&quot; unique_id=&quot;10007&quot;&gt;&lt;property id=&quot;20148&quot; value=&quot;5&quot;/&gt;&lt;property id=&quot;20300&quot; value=&quot;Slide 4 - &amp;quot;The Next 2 Days Let’s Program!&amp;quot;&quot;/&gt;&lt;property id=&quot;20307&quot; value=&quot;25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90</Words>
  <Application>Microsoft Office PowerPoint</Application>
  <PresentationFormat>On-screen Show (4:3)</PresentationFormat>
  <Paragraphs>65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San Diego Unified Computer Science for Every Student</vt:lpstr>
      <vt:lpstr>Strategy</vt:lpstr>
      <vt:lpstr> Pathways From Middle School to High School</vt:lpstr>
      <vt:lpstr>Professional Development Gamify It – Make it Social – Storify It </vt:lpstr>
      <vt:lpstr>Promotion</vt:lpstr>
      <vt:lpstr>Partnerships</vt:lpstr>
      <vt:lpstr>Next Steps - Goals</vt:lpstr>
      <vt:lpstr>Contact</vt:lpstr>
    </vt:vector>
  </TitlesOfParts>
  <Company>San Diego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Science Principles Professional Development</dc:title>
  <dc:creator>Lake Gail</dc:creator>
  <cp:lastModifiedBy>Durham, Shanna D.</cp:lastModifiedBy>
  <cp:revision>43</cp:revision>
  <dcterms:created xsi:type="dcterms:W3CDTF">2015-03-09T22:48:29Z</dcterms:created>
  <dcterms:modified xsi:type="dcterms:W3CDTF">2020-02-19T16:31:50Z</dcterms:modified>
</cp:coreProperties>
</file>